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7" r:id="rId9"/>
    <p:sldId id="262" r:id="rId10"/>
    <p:sldId id="268" r:id="rId11"/>
    <p:sldId id="269" r:id="rId12"/>
    <p:sldId id="263" r:id="rId13"/>
    <p:sldId id="264" r:id="rId14"/>
    <p:sldId id="265" r:id="rId15"/>
    <p:sldId id="270" r:id="rId16"/>
  </p:sldIdLst>
  <p:sldSz cx="9144000" cy="5143500" type="screen16x9"/>
  <p:notesSz cx="6950075" cy="92360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 userDrawn="1">
          <p15:clr>
            <a:srgbClr val="A4A3A4"/>
          </p15:clr>
        </p15:guide>
        <p15:guide id="7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D33"/>
    <a:srgbClr val="DAA600"/>
    <a:srgbClr val="B686DA"/>
    <a:srgbClr val="FFA7A7"/>
    <a:srgbClr val="F2A36E"/>
    <a:srgbClr val="5781C1"/>
    <a:srgbClr val="4F3C05"/>
    <a:srgbClr val="F7F7F7"/>
    <a:srgbClr val="7294C7"/>
    <a:srgbClr val="768A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08" autoAdjust="0"/>
    <p:restoredTop sz="86909" autoAdjust="0"/>
  </p:normalViewPr>
  <p:slideViewPr>
    <p:cSldViewPr snapToGrid="0" showGuides="1">
      <p:cViewPr>
        <p:scale>
          <a:sx n="125" d="100"/>
          <a:sy n="125" d="100"/>
        </p:scale>
        <p:origin x="-168" y="-17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75" d="100"/>
          <a:sy n="75" d="100"/>
        </p:scale>
        <p:origin x="3990" y="69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290513"/>
            <a:ext cx="4987925" cy="280552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7" tIns="46219" rIns="92437" bIns="462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3"/>
            <a:ext cx="6504800" cy="5740537"/>
          </a:xfrm>
          <a:prstGeom prst="rect">
            <a:avLst/>
          </a:prstGeom>
        </p:spPr>
        <p:txBody>
          <a:bodyPr vert="horz" lIns="92437" tIns="46219" rIns="92437" bIns="4621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r">
              <a:defRPr sz="1000">
                <a:latin typeface="Trebuchet MS" panose="020B0603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3429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6858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0287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13716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 xmlns="">
        <p15:guide id="1" pos="218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9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data appears to have a right </a:t>
            </a:r>
            <a:r>
              <a:rPr lang="en-US" dirty="0" err="1" smtClean="0"/>
              <a:t>skewness</a:t>
            </a:r>
            <a:r>
              <a:rPr lang="en-US" dirty="0" smtClean="0"/>
              <a:t>, however given its large sample size CLT will be robust from violations.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User can check in the same beer multiple time in multiple locations, in order to account for </a:t>
            </a:r>
            <a:r>
              <a:rPr lang="en-US" sz="2400" dirty="0" err="1" smtClean="0"/>
              <a:t>independenct</a:t>
            </a:r>
            <a:r>
              <a:rPr lang="en-US" sz="2400" dirty="0" smtClean="0"/>
              <a:t> we will average the users rating based on location; at brewery / not at brewery.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4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At a significant level of .05, </a:t>
            </a:r>
            <a:r>
              <a:rPr lang="en-US" sz="2400" dirty="0" err="1" smtClean="0"/>
              <a:t>Peticolas</a:t>
            </a:r>
            <a:r>
              <a:rPr lang="en-US" sz="2400" dirty="0" smtClean="0"/>
              <a:t>, Nobel Rey, and Community mean rating is greater while consumed at the brewery versus not at the brewery.  A 95% confident intervals are listed above.  </a:t>
            </a:r>
          </a:p>
          <a:p>
            <a:pPr marL="0" indent="0">
              <a:buNone/>
            </a:pPr>
            <a:r>
              <a:rPr lang="en-US" sz="2400" dirty="0" smtClean="0"/>
              <a:t>The average differences are small and we will need to research additional confounding variables to be imply any real changes; such as beer styles and person preferences.</a:t>
            </a:r>
            <a:endParaRPr lang="en-US" dirty="0" smtClean="0"/>
          </a:p>
          <a:p>
            <a:r>
              <a:rPr lang="en-US" sz="2400" dirty="0" smtClean="0"/>
              <a:t>This was an observational study thus no casual </a:t>
            </a:r>
            <a:r>
              <a:rPr lang="en-US" sz="2400" dirty="0" err="1" smtClean="0"/>
              <a:t>inferrence</a:t>
            </a:r>
            <a:r>
              <a:rPr lang="en-US" sz="2400" dirty="0" smtClean="0"/>
              <a:t> can be made from the study.  The data was consumed from one week worth of 300 check-ins per beer and not a random sample.  We can only generalize from this population.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73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data is required</a:t>
            </a:r>
          </a:p>
          <a:p>
            <a:r>
              <a:rPr lang="en-US" dirty="0" smtClean="0"/>
              <a:t>Include Beer Styles, IBU, ABV</a:t>
            </a:r>
          </a:p>
          <a:p>
            <a:r>
              <a:rPr lang="en-US" dirty="0" smtClean="0"/>
              <a:t>Identify type of venue</a:t>
            </a:r>
          </a:p>
          <a:p>
            <a:r>
              <a:rPr lang="en-US" dirty="0" smtClean="0"/>
              <a:t>Determine users taste preference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47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4614203" cy="5143500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5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0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687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pos="40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90" t="34294" r="8357" b="34966"/>
          <a:stretch/>
        </p:blipFill>
        <p:spPr>
          <a:xfrm>
            <a:off x="2513350" y="3817624"/>
            <a:ext cx="4163020" cy="8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7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1"/>
            <a:ext cx="4196953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1"/>
            <a:ext cx="4244579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590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5469" y="1184672"/>
            <a:ext cx="418271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5469" y="1802606"/>
            <a:ext cx="418271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84672"/>
            <a:ext cx="432234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02606"/>
            <a:ext cx="432234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6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6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pos="601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0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pos="601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86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8"/>
          <p:cNvSpPr/>
          <p:nvPr/>
        </p:nvSpPr>
        <p:spPr>
          <a:xfrm>
            <a:off x="2459831" y="0"/>
            <a:ext cx="6743700" cy="5143500"/>
          </a:xfrm>
          <a:custGeom>
            <a:avLst/>
            <a:gdLst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600" h="6858000">
                <a:moveTo>
                  <a:pt x="0" y="0"/>
                </a:moveTo>
                <a:lnTo>
                  <a:pt x="8991600" y="0"/>
                </a:lnTo>
                <a:lnTo>
                  <a:pt x="8991600" y="6858000"/>
                </a:lnTo>
                <a:lnTo>
                  <a:pt x="0" y="6858000"/>
                </a:lnTo>
                <a:cubicBezTo>
                  <a:pt x="437322" y="5695122"/>
                  <a:pt x="1749287" y="2653749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79" r="63603"/>
          <a:stretch>
            <a:fillRect/>
          </a:stretch>
        </p:blipFill>
        <p:spPr bwMode="auto">
          <a:xfrm>
            <a:off x="2075260" y="0"/>
            <a:ext cx="12906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4259" y="4663393"/>
            <a:ext cx="2013821" cy="3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blue">
    <p:bg>
      <p:bgPr>
        <a:gradFill rotWithShape="1">
          <a:gsLst>
            <a:gs pos="0">
              <a:srgbClr val="32A3FF"/>
            </a:gs>
            <a:gs pos="71001">
              <a:srgbClr val="002E55"/>
            </a:gs>
            <a:gs pos="100000">
              <a:srgbClr val="002E5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24591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 userDrawn="1"/>
        </p:nvGrpSpPr>
        <p:grpSpPr>
          <a:xfrm>
            <a:off x="0" y="0"/>
            <a:ext cx="7187805" cy="5143500"/>
            <a:chOff x="0" y="0"/>
            <a:chExt cx="7187805" cy="5143500"/>
          </a:xfrm>
        </p:grpSpPr>
        <p:sp useBgFill="1">
          <p:nvSpPr>
            <p:cNvPr id="3" name="Rectangle 8"/>
            <p:cNvSpPr/>
            <p:nvPr/>
          </p:nvSpPr>
          <p:spPr>
            <a:xfrm flipH="1">
              <a:off x="0" y="0"/>
              <a:ext cx="6743700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0" h="6858000">
                  <a:moveTo>
                    <a:pt x="0" y="0"/>
                  </a:moveTo>
                  <a:lnTo>
                    <a:pt x="8991600" y="0"/>
                  </a:lnTo>
                  <a:lnTo>
                    <a:pt x="8991600" y="6858000"/>
                  </a:lnTo>
                  <a:lnTo>
                    <a:pt x="0" y="6858000"/>
                  </a:lnTo>
                  <a:cubicBezTo>
                    <a:pt x="437322" y="5695122"/>
                    <a:pt x="1749287" y="2653749"/>
                    <a:pt x="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4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 flipH="1">
              <a:off x="5897167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72" y="4666974"/>
              <a:ext cx="1866900" cy="3896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415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439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600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6" y="0"/>
            <a:ext cx="4681896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223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pos="400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40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23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e S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90" t="34294" r="8357" b="34966"/>
          <a:stretch/>
        </p:blipFill>
        <p:spPr>
          <a:xfrm>
            <a:off x="2513350" y="3817624"/>
            <a:ext cx="4163020" cy="8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2"/>
            <a:ext cx="4196953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2"/>
            <a:ext cx="4244579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772" y="4666974"/>
            <a:ext cx="1866900" cy="3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38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6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42682" cy="51435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3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4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45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6355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86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4673601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0075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103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7879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79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31357" cy="51435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6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7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6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pos="4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01" y="0"/>
            <a:ext cx="8826099" cy="11811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901" y="1115736"/>
            <a:ext cx="8826099" cy="4027764"/>
          </a:xfrm>
        </p:spPr>
        <p:txBody>
          <a:bodyPr>
            <a:normAutofit/>
          </a:bodyPr>
          <a:lstStyle>
            <a:lvl1pPr marL="130969" indent="-130969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5085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912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25000">
              <a:schemeClr val="tx2">
                <a:lumMod val="50000"/>
              </a:schemeClr>
            </a:gs>
            <a:gs pos="100000">
              <a:schemeClr val="tx2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17901" y="0"/>
            <a:ext cx="8826099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17901" y="1181101"/>
            <a:ext cx="8826099" cy="396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AutoShape 11"/>
          <p:cNvSpPr>
            <a:spLocks noChangeAspect="1" noChangeArrowheads="1" noTextEdit="1"/>
          </p:cNvSpPr>
          <p:nvPr userDrawn="1"/>
        </p:nvSpPr>
        <p:spPr bwMode="auto">
          <a:xfrm>
            <a:off x="7602141" y="4575575"/>
            <a:ext cx="1360884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ＭＳ Ｐゴシック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8194" y="4666974"/>
            <a:ext cx="1866900" cy="3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1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41" r:id="rId14"/>
    <p:sldLayoutId id="2147483729" r:id="rId15"/>
    <p:sldLayoutId id="2147483730" r:id="rId16"/>
    <p:sldLayoutId id="2147483731" r:id="rId17"/>
    <p:sldLayoutId id="2147483732" r:id="rId18"/>
    <p:sldLayoutId id="2147483740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alatino Linotype" panose="02040502050505030304" pitchFamily="18" charset="0"/>
          <a:ea typeface="+mj-ea"/>
          <a:cs typeface="+mj-cs"/>
        </a:defRPr>
      </a:lvl1pPr>
      <a:lvl2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2pPr>
      <a:lvl3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3pPr>
      <a:lvl4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4pPr>
      <a:lvl5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5pPr>
      <a:lvl6pPr marL="257175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6pPr>
      <a:lvl7pPr marL="514350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7pPr>
      <a:lvl8pPr marL="771525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8pPr>
      <a:lvl9pPr marL="1028700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9pPr>
    </p:titleStyle>
    <p:bodyStyle>
      <a:lvl1pPr marL="176213" indent="-176213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41313" indent="-147638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482204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675085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867966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Beer Ratings Analysis &amp; Prediction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MSDS 6306 Case study 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Bhuvana Adur Kannan</a:t>
            </a:r>
          </a:p>
          <a:p>
            <a:r>
              <a:rPr lang="en-US" dirty="0" smtClean="0"/>
              <a:t>Christopher Ballenger</a:t>
            </a:r>
          </a:p>
          <a:p>
            <a:r>
              <a:rPr lang="en-US" dirty="0" smtClean="0"/>
              <a:t>Selwyn Samuel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9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0"/>
            <a:ext cx="580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6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0"/>
            <a:ext cx="580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2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beer really better at the brewery?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595" b="4595"/>
          <a:stretch>
            <a:fillRect/>
          </a:stretch>
        </p:blipFill>
        <p:spPr>
          <a:xfrm>
            <a:off x="124890" y="951934"/>
            <a:ext cx="2557350" cy="205974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680" y="2604554"/>
            <a:ext cx="2722362" cy="24137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791" y="1556858"/>
            <a:ext cx="3342169" cy="258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0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31" y="1019768"/>
            <a:ext cx="8590905" cy="1384154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284481" y="2693361"/>
            <a:ext cx="8589252" cy="984559"/>
          </a:xfrm>
        </p:spPr>
        <p:txBody>
          <a:bodyPr/>
          <a:lstStyle/>
          <a:p>
            <a:r>
              <a:rPr lang="en-US" sz="1600" dirty="0" smtClean="0"/>
              <a:t>3 of the 7 breweries were statistically conclusive</a:t>
            </a:r>
          </a:p>
          <a:p>
            <a:r>
              <a:rPr lang="en-US" sz="1600" dirty="0" smtClean="0"/>
              <a:t>Confounding variables</a:t>
            </a:r>
          </a:p>
          <a:p>
            <a:r>
              <a:rPr lang="en-US" sz="1600" dirty="0" smtClean="0"/>
              <a:t>Limited population</a:t>
            </a:r>
          </a:p>
          <a:p>
            <a:endParaRPr lang="en-US" sz="1600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0" y="4808220"/>
            <a:ext cx="8640053" cy="33528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smtClean="0"/>
              <a:t>*Full test can be found on our </a:t>
            </a:r>
            <a:r>
              <a:rPr lang="en-US" sz="1600" dirty="0" err="1" smtClean="0"/>
              <a:t>github</a:t>
            </a:r>
            <a:r>
              <a:rPr lang="en-US" sz="1600" dirty="0" smtClean="0"/>
              <a:t> repository: </a:t>
            </a:r>
            <a:r>
              <a:rPr lang="en-US" sz="1600" dirty="0" err="1" smtClean="0"/>
              <a:t>LocationBias.Rmd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0926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Peticolas</a:t>
            </a:r>
            <a:r>
              <a:rPr lang="en-US" dirty="0" smtClean="0"/>
              <a:t> vs. Community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1249680"/>
            <a:ext cx="3992880" cy="36894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880" y="1249680"/>
            <a:ext cx="4013200" cy="370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0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more data!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" y="1684020"/>
            <a:ext cx="7274560" cy="248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1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317500" y="1181100"/>
            <a:ext cx="8826500" cy="3962400"/>
          </a:xfrm>
        </p:spPr>
        <p:txBody>
          <a:bodyPr/>
          <a:lstStyle/>
          <a:p>
            <a:r>
              <a:rPr lang="en-US" dirty="0" smtClean="0"/>
              <a:t>Project Goals</a:t>
            </a:r>
          </a:p>
          <a:p>
            <a:r>
              <a:rPr lang="en-US" dirty="0" smtClean="0"/>
              <a:t>Data Gathering</a:t>
            </a:r>
          </a:p>
          <a:p>
            <a:r>
              <a:rPr lang="en-US" dirty="0" smtClean="0"/>
              <a:t>Feature Selection</a:t>
            </a:r>
          </a:p>
          <a:p>
            <a:r>
              <a:rPr lang="en-US" dirty="0" smtClean="0"/>
              <a:t>Modeling</a:t>
            </a:r>
          </a:p>
          <a:p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90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29150" y="695722"/>
            <a:ext cx="4322344" cy="617934"/>
          </a:xfrm>
        </p:spPr>
        <p:txBody>
          <a:bodyPr/>
          <a:lstStyle/>
          <a:p>
            <a:r>
              <a:rPr lang="en-US" dirty="0" smtClean="0"/>
              <a:t>Trend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29150" y="1313656"/>
            <a:ext cx="4322344" cy="325239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Overall beer sales down 1%</a:t>
            </a:r>
          </a:p>
          <a:p>
            <a:r>
              <a:rPr lang="en-US" dirty="0" smtClean="0"/>
              <a:t>Craft &amp; Import beer sales up 8%</a:t>
            </a:r>
          </a:p>
          <a:p>
            <a:pPr lvl="1"/>
            <a:r>
              <a:rPr lang="en-US" dirty="0" smtClean="0"/>
              <a:t>23% of overall beer sales</a:t>
            </a:r>
          </a:p>
          <a:p>
            <a:r>
              <a:rPr lang="en-US" dirty="0" smtClean="0"/>
              <a:t>Beer drinkers are turning into beer enthusiasts &amp; beer connoisseurs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400" i="1" dirty="0" smtClean="0"/>
              <a:t>“</a:t>
            </a:r>
            <a:r>
              <a:rPr lang="en-US" sz="1400" i="1" dirty="0"/>
              <a:t>For me, it equates to a sense of adventure – collecting sensory experiences through flavor profiles like Indiana Jones collects priceless artifacts. The excitement of a satisfying brew, falling into off-flavors – these experiences belong in the museum of your mind</a:t>
            </a:r>
            <a:r>
              <a:rPr lang="en-US" sz="1400" i="1" dirty="0" smtClean="0"/>
              <a:t>!”</a:t>
            </a:r>
          </a:p>
          <a:p>
            <a:pPr marL="0" indent="0">
              <a:buNone/>
            </a:pPr>
            <a:r>
              <a:rPr lang="en-US" sz="1400" i="1" dirty="0"/>
              <a:t>	</a:t>
            </a:r>
            <a:r>
              <a:rPr lang="en-US" sz="1400" i="1" dirty="0" smtClean="0"/>
              <a:t>- Katy Tilley (</a:t>
            </a:r>
            <a:r>
              <a:rPr lang="en-US" sz="1400" i="1" dirty="0"/>
              <a:t>DESTIHL Brewery Ambassador)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Beer Industry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1450" y="4705350"/>
            <a:ext cx="37059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Source</a:t>
            </a:r>
            <a:r>
              <a:rPr lang="en-US" i="1" dirty="0">
                <a:solidFill>
                  <a:schemeClr val="bg1"/>
                </a:solidFill>
              </a:rPr>
              <a:t>: https://www.brewersassociation.org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80" y="977900"/>
            <a:ext cx="4259070" cy="357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6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6053" r="6053"/>
          <a:stretch>
            <a:fillRect/>
          </a:stretch>
        </p:blipFill>
        <p:spPr>
          <a:xfrm>
            <a:off x="7467467" y="75407"/>
            <a:ext cx="1562075" cy="1032034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4608830" y="1193006"/>
            <a:ext cx="4322344" cy="2763441"/>
          </a:xfrm>
        </p:spPr>
        <p:txBody>
          <a:bodyPr/>
          <a:lstStyle/>
          <a:p>
            <a:r>
              <a:rPr lang="en-US" dirty="0"/>
              <a:t>Allows users to rate B</a:t>
            </a:r>
            <a:r>
              <a:rPr lang="en-US" dirty="0" smtClean="0"/>
              <a:t>eers, Meads, and Ciders (check-ins) on a scale of 0 </a:t>
            </a:r>
            <a:r>
              <a:rPr lang="mr-IN" dirty="0" smtClean="0"/>
              <a:t>–</a:t>
            </a:r>
            <a:r>
              <a:rPr lang="en-US" dirty="0" smtClean="0"/>
              <a:t> 5 (0.25 increments)</a:t>
            </a:r>
          </a:p>
          <a:p>
            <a:r>
              <a:rPr lang="en-US" dirty="0" smtClean="0"/>
              <a:t>Users can see what their friends are drinking and comment on their check-ins</a:t>
            </a:r>
          </a:p>
          <a:p>
            <a:r>
              <a:rPr lang="en-US" dirty="0" smtClean="0"/>
              <a:t>While rating, users can select where they are consuming the beer, flavors they tasted, how it was served</a:t>
            </a:r>
            <a:endParaRPr lang="en-US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Untappd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Drink Socially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68400"/>
            <a:ext cx="4328160" cy="341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3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there a bias in the way beer enthusiasts rate a beer at a brewery location and other locations?</a:t>
            </a:r>
          </a:p>
          <a:p>
            <a:r>
              <a:rPr lang="en-US" dirty="0"/>
              <a:t>Can we predict an introductory market or area where a beer will be successful?</a:t>
            </a:r>
            <a:endParaRPr lang="en-US" dirty="0" smtClean="0"/>
          </a:p>
          <a:p>
            <a:r>
              <a:rPr lang="en-US" dirty="0" smtClean="0"/>
              <a:t>When a beer enthusiast/connoisseur walks into a brewery can we recommend a beer that he/she would like based on their past ratings profile?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6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Science Project Life Cycle</a:t>
            </a:r>
          </a:p>
          <a:p>
            <a:pPr lvl="1"/>
            <a:r>
              <a:rPr lang="en-US" dirty="0" smtClean="0"/>
              <a:t>Reproducible research</a:t>
            </a:r>
          </a:p>
          <a:p>
            <a:r>
              <a:rPr lang="en-US" dirty="0" smtClean="0"/>
              <a:t>Apply Statistics lessons from MSDS 6371</a:t>
            </a:r>
          </a:p>
          <a:p>
            <a:pPr lvl="1"/>
            <a:r>
              <a:rPr lang="en-US" dirty="0" smtClean="0"/>
              <a:t>Problem analysis &amp; Identification of tests</a:t>
            </a:r>
          </a:p>
          <a:p>
            <a:r>
              <a:rPr lang="en-US" dirty="0" smtClean="0"/>
              <a:t>Learn new technologies</a:t>
            </a:r>
          </a:p>
          <a:p>
            <a:pPr lvl="1"/>
            <a:r>
              <a:rPr lang="en-US" dirty="0" smtClean="0"/>
              <a:t>APIs, Web Scraping, ML algorithms, H</a:t>
            </a:r>
            <a:r>
              <a:rPr lang="en-US" baseline="-25000" dirty="0" smtClean="0"/>
              <a:t>2</a:t>
            </a:r>
            <a:r>
              <a:rPr lang="en-US" dirty="0" smtClean="0"/>
              <a:t>O Platform</a:t>
            </a:r>
          </a:p>
          <a:p>
            <a:r>
              <a:rPr lang="en-US" dirty="0" smtClean="0"/>
              <a:t>Learn the model and not Perfect the model</a:t>
            </a:r>
          </a:p>
          <a:p>
            <a:pPr lvl="1"/>
            <a:r>
              <a:rPr lang="en-US" dirty="0" smtClean="0"/>
              <a:t>Run evaluations on the model</a:t>
            </a:r>
          </a:p>
          <a:p>
            <a:pPr lvl="1"/>
            <a:r>
              <a:rPr lang="en-US" dirty="0" smtClean="0"/>
              <a:t>Report statistics on the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9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Gathering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3247102" y="950170"/>
            <a:ext cx="2415919" cy="2479572"/>
            <a:chOff x="3075709" y="953257"/>
            <a:chExt cx="2415919" cy="24795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5710" y="953257"/>
              <a:ext cx="2415918" cy="1100250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3277033" y="2438973"/>
              <a:ext cx="848324" cy="993856"/>
              <a:chOff x="2840781" y="2510804"/>
              <a:chExt cx="848324" cy="99385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0781" y="2510804"/>
                <a:ext cx="593015" cy="755485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6981" y="2590261"/>
                <a:ext cx="593015" cy="755485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01473" y="2669718"/>
                <a:ext cx="593015" cy="755485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6090" y="2749175"/>
                <a:ext cx="593015" cy="755485"/>
              </a:xfrm>
              <a:prstGeom prst="rect">
                <a:avLst/>
              </a:prstGeom>
            </p:spPr>
          </p:pic>
        </p:grpSp>
        <p:cxnSp>
          <p:nvCxnSpPr>
            <p:cNvPr id="24" name="Elbow Connector 23"/>
            <p:cNvCxnSpPr>
              <a:stCxn id="3" idx="1"/>
              <a:endCxn id="12" idx="1"/>
            </p:cNvCxnSpPr>
            <p:nvPr/>
          </p:nvCxnSpPr>
          <p:spPr>
            <a:xfrm rot="10800000" flipH="1" flipV="1">
              <a:off x="3075709" y="1503382"/>
              <a:ext cx="201323" cy="1313334"/>
            </a:xfrm>
            <a:prstGeom prst="bentConnector3">
              <a:avLst>
                <a:gd name="adj1" fmla="val -113549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/>
            <p:cNvGrpSpPr/>
            <p:nvPr/>
          </p:nvGrpSpPr>
          <p:grpSpPr>
            <a:xfrm>
              <a:off x="4440284" y="2518430"/>
              <a:ext cx="1000189" cy="911705"/>
              <a:chOff x="5521091" y="2016569"/>
              <a:chExt cx="1000189" cy="911705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5452" y="2016569"/>
                <a:ext cx="705828" cy="660775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8136" y="2108585"/>
                <a:ext cx="705828" cy="660775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5708" y="2181763"/>
                <a:ext cx="705828" cy="660775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1091" y="2267499"/>
                <a:ext cx="705828" cy="660775"/>
              </a:xfrm>
              <a:prstGeom prst="rect">
                <a:avLst/>
              </a:prstGeom>
            </p:spPr>
          </p:pic>
        </p:grpSp>
        <p:cxnSp>
          <p:nvCxnSpPr>
            <p:cNvPr id="33" name="Elbow Connector 32"/>
            <p:cNvCxnSpPr>
              <a:stCxn id="3" idx="3"/>
              <a:endCxn id="25" idx="3"/>
            </p:cNvCxnSpPr>
            <p:nvPr/>
          </p:nvCxnSpPr>
          <p:spPr>
            <a:xfrm flipH="1">
              <a:off x="5440473" y="1503382"/>
              <a:ext cx="51155" cy="1345436"/>
            </a:xfrm>
            <a:prstGeom prst="bentConnector3">
              <a:avLst>
                <a:gd name="adj1" fmla="val -446877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ontent Placeholder 39"/>
          <p:cNvSpPr>
            <a:spLocks noGrp="1"/>
          </p:cNvSpPr>
          <p:nvPr>
            <p:ph sz="half" idx="1"/>
          </p:nvPr>
        </p:nvSpPr>
        <p:spPr>
          <a:xfrm>
            <a:off x="6055503" y="950170"/>
            <a:ext cx="2979792" cy="1243111"/>
          </a:xfrm>
        </p:spPr>
        <p:txBody>
          <a:bodyPr/>
          <a:lstStyle/>
          <a:p>
            <a:r>
              <a:rPr lang="en-US" sz="1100" dirty="0" smtClean="0"/>
              <a:t>5 Users, 300+ check-ins, 1500 observations</a:t>
            </a:r>
          </a:p>
          <a:p>
            <a:r>
              <a:rPr lang="en-US" sz="1100" dirty="0" smtClean="0"/>
              <a:t>1100 beer details</a:t>
            </a:r>
          </a:p>
          <a:p>
            <a:r>
              <a:rPr lang="en-US" sz="1100" dirty="0" err="1" smtClean="0"/>
              <a:t>rvest</a:t>
            </a:r>
            <a:r>
              <a:rPr lang="en-US" sz="1100" dirty="0" smtClean="0"/>
              <a:t> &amp; </a:t>
            </a:r>
            <a:r>
              <a:rPr lang="en-US" sz="1100" dirty="0" err="1" smtClean="0"/>
              <a:t>Rselenium</a:t>
            </a:r>
            <a:r>
              <a:rPr lang="en-US" sz="1100" dirty="0" smtClean="0"/>
              <a:t> packages, CSS Selector</a:t>
            </a:r>
          </a:p>
          <a:p>
            <a:r>
              <a:rPr lang="en-US" sz="1100" dirty="0" smtClean="0"/>
              <a:t>Tricky “show more” logic </a:t>
            </a:r>
          </a:p>
          <a:p>
            <a:r>
              <a:rPr lang="en-US" sz="1100" dirty="0" smtClean="0"/>
              <a:t>HTML parse -&gt; data frame -&gt; CSV files</a:t>
            </a:r>
            <a:endParaRPr lang="en-US" sz="1100" dirty="0"/>
          </a:p>
        </p:txBody>
      </p:sp>
      <p:sp>
        <p:nvSpPr>
          <p:cNvPr id="44" name="Content Placeholder 39"/>
          <p:cNvSpPr>
            <a:spLocks noGrp="1"/>
          </p:cNvSpPr>
          <p:nvPr>
            <p:ph sz="half" idx="1"/>
          </p:nvPr>
        </p:nvSpPr>
        <p:spPr>
          <a:xfrm>
            <a:off x="46968" y="950170"/>
            <a:ext cx="2807651" cy="1243111"/>
          </a:xfrm>
        </p:spPr>
        <p:txBody>
          <a:bodyPr/>
          <a:lstStyle/>
          <a:p>
            <a:r>
              <a:rPr lang="en-US" sz="1100" dirty="0" smtClean="0"/>
              <a:t>R Code to get JSON Objects</a:t>
            </a:r>
          </a:p>
          <a:p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>
            <a:off x="2985440" y="2108422"/>
            <a:ext cx="3850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</a:rPr>
              <a:t>API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907788" y="2107015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</a:rPr>
              <a:t>Web Scraping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48" name="Content Placeholder 39"/>
          <p:cNvSpPr>
            <a:spLocks noGrp="1"/>
          </p:cNvSpPr>
          <p:nvPr>
            <p:ph sz="half" idx="1"/>
          </p:nvPr>
        </p:nvSpPr>
        <p:spPr>
          <a:xfrm>
            <a:off x="6055503" y="2250715"/>
            <a:ext cx="2979792" cy="550125"/>
          </a:xfrm>
        </p:spPr>
        <p:txBody>
          <a:bodyPr/>
          <a:lstStyle/>
          <a:p>
            <a:r>
              <a:rPr lang="en-US" sz="1100" dirty="0" smtClean="0">
                <a:solidFill>
                  <a:srgbClr val="FFFF00"/>
                </a:solidFill>
              </a:rPr>
              <a:t>IP Black-listed – Intelligent Proxies</a:t>
            </a:r>
          </a:p>
          <a:p>
            <a:r>
              <a:rPr lang="en-US" sz="1100" dirty="0" smtClean="0">
                <a:solidFill>
                  <a:srgbClr val="FFFF00"/>
                </a:solidFill>
              </a:rPr>
              <a:t>Throttle http calls</a:t>
            </a:r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49" name="Content Placeholder 39"/>
          <p:cNvSpPr>
            <a:spLocks noGrp="1"/>
          </p:cNvSpPr>
          <p:nvPr>
            <p:ph sz="half" idx="1"/>
          </p:nvPr>
        </p:nvSpPr>
        <p:spPr>
          <a:xfrm>
            <a:off x="46968" y="2250715"/>
            <a:ext cx="2823412" cy="550125"/>
          </a:xfr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Long </a:t>
            </a:r>
            <a:r>
              <a:rPr lang="en-US" sz="1100" dirty="0" smtClean="0">
                <a:solidFill>
                  <a:srgbClr val="FFFF00"/>
                </a:solidFill>
              </a:rPr>
              <a:t>API Client approval </a:t>
            </a:r>
            <a:r>
              <a:rPr lang="en-US" sz="1100" dirty="0">
                <a:solidFill>
                  <a:srgbClr val="FFFF00"/>
                </a:solidFill>
              </a:rPr>
              <a:t>process</a:t>
            </a:r>
          </a:p>
          <a:p>
            <a:r>
              <a:rPr lang="en-US" sz="1100" dirty="0" smtClean="0">
                <a:solidFill>
                  <a:srgbClr val="FFFF00"/>
                </a:solidFill>
              </a:rPr>
              <a:t>100 Calls </a:t>
            </a:r>
            <a:r>
              <a:rPr lang="en-US" sz="1100" dirty="0">
                <a:solidFill>
                  <a:srgbClr val="FFFF00"/>
                </a:solidFill>
              </a:rPr>
              <a:t>per hour restriction</a:t>
            </a:r>
          </a:p>
        </p:txBody>
      </p:sp>
    </p:spTree>
    <p:extLst>
      <p:ext uri="{BB962C8B-B14F-4D97-AF65-F5344CB8AC3E}">
        <p14:creationId xmlns:p14="http://schemas.microsoft.com/office/powerpoint/2010/main" val="108024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beer really better at the brewery?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7527" r="7527"/>
          <a:stretch>
            <a:fillRect/>
          </a:stretch>
        </p:blipFill>
        <p:spPr>
          <a:xfrm>
            <a:off x="2276349" y="1467326"/>
            <a:ext cx="4182714" cy="2763441"/>
          </a:xfrm>
        </p:spPr>
      </p:pic>
    </p:spTree>
    <p:extLst>
      <p:ext uri="{BB962C8B-B14F-4D97-AF65-F5344CB8AC3E}">
        <p14:creationId xmlns:p14="http://schemas.microsoft.com/office/powerpoint/2010/main" val="87192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Breweries we targeted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278647" y="1157709"/>
            <a:ext cx="4283193" cy="34168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Community </a:t>
            </a:r>
            <a:r>
              <a:rPr lang="en-US" sz="1800" dirty="0"/>
              <a:t>Beer </a:t>
            </a:r>
            <a:r>
              <a:rPr lang="en-US" sz="1800" dirty="0" smtClean="0"/>
              <a:t>Company</a:t>
            </a:r>
          </a:p>
          <a:p>
            <a:pPr marL="0" indent="0">
              <a:buNone/>
            </a:pPr>
            <a:r>
              <a:rPr lang="en-US" sz="1800" dirty="0" smtClean="0"/>
              <a:t>Four </a:t>
            </a:r>
            <a:r>
              <a:rPr lang="en-US" sz="1800" dirty="0"/>
              <a:t>Corners Brewing Company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Deep </a:t>
            </a:r>
            <a:r>
              <a:rPr lang="en-US" sz="1800" dirty="0" err="1"/>
              <a:t>Ellum</a:t>
            </a:r>
            <a:r>
              <a:rPr lang="en-US" sz="1800" dirty="0"/>
              <a:t> Brewing Company  </a:t>
            </a:r>
          </a:p>
          <a:p>
            <a:pPr marL="0" indent="0">
              <a:buNone/>
            </a:pPr>
            <a:r>
              <a:rPr lang="en-US" sz="1800" dirty="0" err="1" smtClean="0"/>
              <a:t>BrainDead</a:t>
            </a:r>
            <a:r>
              <a:rPr lang="en-US" sz="1800" dirty="0" smtClean="0"/>
              <a:t> </a:t>
            </a:r>
            <a:r>
              <a:rPr lang="en-US" sz="1800" dirty="0"/>
              <a:t>Brewing          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Noble </a:t>
            </a:r>
            <a:r>
              <a:rPr lang="en-US" sz="1800" dirty="0"/>
              <a:t>Rey Brewing </a:t>
            </a:r>
            <a:r>
              <a:rPr lang="en-US" sz="1800" dirty="0" smtClean="0"/>
              <a:t>Company</a:t>
            </a:r>
          </a:p>
          <a:p>
            <a:pPr marL="0" indent="0">
              <a:buNone/>
            </a:pPr>
            <a:r>
              <a:rPr lang="en-US" sz="1800" dirty="0" smtClean="0"/>
              <a:t>Texas </a:t>
            </a:r>
            <a:r>
              <a:rPr lang="en-US" sz="1800" dirty="0"/>
              <a:t>Ale Project           </a:t>
            </a:r>
          </a:p>
          <a:p>
            <a:pPr marL="0" indent="0">
              <a:buNone/>
            </a:pPr>
            <a:r>
              <a:rPr lang="en-US" sz="1800" dirty="0" err="1" smtClean="0"/>
              <a:t>Peticolas</a:t>
            </a:r>
            <a:r>
              <a:rPr lang="en-US" sz="1800" dirty="0" smtClean="0"/>
              <a:t> </a:t>
            </a:r>
            <a:r>
              <a:rPr lang="en-US" sz="1800" dirty="0"/>
              <a:t>Brewing Company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023" y="904240"/>
            <a:ext cx="4557751" cy="411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8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theme/theme1.xml><?xml version="1.0" encoding="utf-8"?>
<a:theme xmlns:a="http://schemas.openxmlformats.org/drawingml/2006/main" name="--SMU-07.18.18--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UniversityTemplate_07.18.18.potx" id="{98177323-51DB-4EB0-ADDD-ACF2D37E5CDB}" vid="{290AE970-B9A8-401C-9715-AFA3EF1DF290}"/>
    </a:ext>
  </a:extLst>
</a:theme>
</file>

<file path=ppt/theme/theme2.xml><?xml version="1.0" encoding="utf-8"?>
<a:theme xmlns:a="http://schemas.openxmlformats.org/drawingml/2006/main" name="Office Theme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40411</TotalTime>
  <Words>635</Words>
  <Application>Microsoft Macintosh PowerPoint</Application>
  <PresentationFormat>On-screen Show (16:9)</PresentationFormat>
  <Paragraphs>82</Paragraphs>
  <Slides>15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--SMU-07.18.18--</vt:lpstr>
      <vt:lpstr>Beer Ratings Analysis &amp; Prediction</vt:lpstr>
      <vt:lpstr>Outline</vt:lpstr>
      <vt:lpstr>Beer Industry</vt:lpstr>
      <vt:lpstr>Untappd – Drink Socially</vt:lpstr>
      <vt:lpstr>Questions</vt:lpstr>
      <vt:lpstr>Project Goals</vt:lpstr>
      <vt:lpstr>Data Gathering</vt:lpstr>
      <vt:lpstr>Is beer really better at the brewery?</vt:lpstr>
      <vt:lpstr>Breweries we targeted</vt:lpstr>
      <vt:lpstr>PowerPoint Presentation</vt:lpstr>
      <vt:lpstr>PowerPoint Presentation</vt:lpstr>
      <vt:lpstr>Is beer really better at the brewery?</vt:lpstr>
      <vt:lpstr>Conclusion</vt:lpstr>
      <vt:lpstr>Peticolas vs. Community</vt:lpstr>
      <vt:lpstr>We need more data!</vt:lpstr>
    </vt:vector>
  </TitlesOfParts>
  <Company>Southern Methodist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O'Berg, Gary</dc:creator>
  <cp:lastModifiedBy>Chris Ballenger</cp:lastModifiedBy>
  <cp:revision>498</cp:revision>
  <cp:lastPrinted>2018-03-23T14:39:46Z</cp:lastPrinted>
  <dcterms:created xsi:type="dcterms:W3CDTF">2016-06-08T17:45:18Z</dcterms:created>
  <dcterms:modified xsi:type="dcterms:W3CDTF">2018-08-16T20:16:01Z</dcterms:modified>
</cp:coreProperties>
</file>